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72" r:id="rId3"/>
    <p:sldId id="257" r:id="rId4"/>
    <p:sldId id="261" r:id="rId5"/>
    <p:sldId id="258" r:id="rId6"/>
    <p:sldId id="262" r:id="rId7"/>
    <p:sldId id="263" r:id="rId8"/>
    <p:sldId id="259" r:id="rId9"/>
    <p:sldId id="260" r:id="rId10"/>
    <p:sldId id="273" r:id="rId11"/>
    <p:sldId id="274" r:id="rId12"/>
    <p:sldId id="264" r:id="rId13"/>
    <p:sldId id="265" r:id="rId14"/>
    <p:sldId id="266" r:id="rId15"/>
    <p:sldId id="267" r:id="rId16"/>
    <p:sldId id="268" r:id="rId17"/>
    <p:sldId id="269" r:id="rId18"/>
    <p:sldId id="270" r:id="rId19"/>
    <p:sldId id="271"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890" autoAdjust="0"/>
    <p:restoredTop sz="94660"/>
  </p:normalViewPr>
  <p:slideViewPr>
    <p:cSldViewPr snapToGrid="0">
      <p:cViewPr varScale="1">
        <p:scale>
          <a:sx n="76" d="100"/>
          <a:sy n="76" d="100"/>
        </p:scale>
        <p:origin x="21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33415FC-8EB2-374A-BE5F-3AF138A1141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4B07253-2D5B-2C4C-AE6E-FF7592724D2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28EB39-8271-B14E-A15B-111CED6A34C9}" type="datetimeFigureOut">
              <a:rPr lang="en-US" smtClean="0"/>
              <a:t>6/17/21</a:t>
            </a:fld>
            <a:endParaRPr lang="en-US"/>
          </a:p>
        </p:txBody>
      </p:sp>
      <p:sp>
        <p:nvSpPr>
          <p:cNvPr id="4" name="Footer Placeholder 3">
            <a:extLst>
              <a:ext uri="{FF2B5EF4-FFF2-40B4-BE49-F238E27FC236}">
                <a16:creationId xmlns:a16="http://schemas.microsoft.com/office/drawing/2014/main" id="{AB1D9F21-3C48-1148-997D-55CC51049DE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Tony Horsfall | fieldpartner.org</a:t>
            </a:r>
          </a:p>
        </p:txBody>
      </p:sp>
      <p:sp>
        <p:nvSpPr>
          <p:cNvPr id="5" name="Slide Number Placeholder 4">
            <a:extLst>
              <a:ext uri="{FF2B5EF4-FFF2-40B4-BE49-F238E27FC236}">
                <a16:creationId xmlns:a16="http://schemas.microsoft.com/office/drawing/2014/main" id="{C1C2DC33-34CA-5443-8DF9-5E0149CDF9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527C1C0-6DB5-FD4C-8156-85C134435D52}" type="slidenum">
              <a:rPr lang="en-US" smtClean="0"/>
              <a:t>‹#›</a:t>
            </a:fld>
            <a:endParaRPr lang="en-US"/>
          </a:p>
        </p:txBody>
      </p:sp>
    </p:spTree>
    <p:extLst>
      <p:ext uri="{BB962C8B-B14F-4D97-AF65-F5344CB8AC3E}">
        <p14:creationId xmlns:p14="http://schemas.microsoft.com/office/powerpoint/2010/main" val="271665322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1E371E-C263-A94F-9072-D052FE18B283}" type="datetimeFigureOut">
              <a:rPr lang="en-US" smtClean="0"/>
              <a:t>6/17/21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Tony Horsfall | fieldpartner.org</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60F34E-41FA-3243-B738-CCCDC35C765C}" type="slidenum">
              <a:rPr lang="en-US" smtClean="0"/>
              <a:t>‹#›</a:t>
            </a:fld>
            <a:endParaRPr lang="en-US"/>
          </a:p>
        </p:txBody>
      </p:sp>
    </p:spTree>
    <p:extLst>
      <p:ext uri="{BB962C8B-B14F-4D97-AF65-F5344CB8AC3E}">
        <p14:creationId xmlns:p14="http://schemas.microsoft.com/office/powerpoint/2010/main" val="65775898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459564-9AF3-D546-B824-9766E8532F53}" type="datetime1">
              <a:rPr lang="en-GB" smtClean="0"/>
              <a:t>17/06/2021</a:t>
            </a:fld>
            <a:endParaRPr lang="en-GB"/>
          </a:p>
        </p:txBody>
      </p:sp>
      <p:sp>
        <p:nvSpPr>
          <p:cNvPr id="5" name="Footer Placeholder 4"/>
          <p:cNvSpPr>
            <a:spLocks noGrp="1"/>
          </p:cNvSpPr>
          <p:nvPr>
            <p:ph type="ftr" sz="quarter" idx="11"/>
          </p:nvPr>
        </p:nvSpPr>
        <p:spPr>
          <a:xfrm>
            <a:off x="2416500" y="329307"/>
            <a:ext cx="4973915" cy="309201"/>
          </a:xfrm>
        </p:spPr>
        <p:txBody>
          <a:bodyPr/>
          <a:lstStyle/>
          <a:p>
            <a:r>
              <a:rPr lang="en-GB"/>
              <a:t>Tony Horsfall | fieldpartner.org</a:t>
            </a:r>
          </a:p>
        </p:txBody>
      </p:sp>
      <p:sp>
        <p:nvSpPr>
          <p:cNvPr id="6" name="Slide Number Placeholder 5"/>
          <p:cNvSpPr>
            <a:spLocks noGrp="1"/>
          </p:cNvSpPr>
          <p:nvPr>
            <p:ph type="sldNum" sz="quarter" idx="12"/>
          </p:nvPr>
        </p:nvSpPr>
        <p:spPr>
          <a:xfrm>
            <a:off x="1437664" y="798973"/>
            <a:ext cx="811019" cy="503578"/>
          </a:xfrm>
        </p:spPr>
        <p:txBody>
          <a:bodyPr/>
          <a:lstStyle/>
          <a:p>
            <a:fld id="{7654D5E7-8200-411B-BCD8-085F2E2B53BB}" type="slidenum">
              <a:rPr lang="en-GB" smtClean="0"/>
              <a:t>‹#›</a:t>
            </a:fld>
            <a:endParaRPr lang="en-GB"/>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17558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2DCB66-5BF1-224D-8B3C-1796EBAA7FF5}" type="datetime1">
              <a:rPr lang="en-GB" smtClean="0"/>
              <a:t>17/06/2021</a:t>
            </a:fld>
            <a:endParaRPr lang="en-GB"/>
          </a:p>
        </p:txBody>
      </p:sp>
      <p:sp>
        <p:nvSpPr>
          <p:cNvPr id="5" name="Footer Placeholder 4"/>
          <p:cNvSpPr>
            <a:spLocks noGrp="1"/>
          </p:cNvSpPr>
          <p:nvPr>
            <p:ph type="ftr" sz="quarter" idx="11"/>
          </p:nvPr>
        </p:nvSpPr>
        <p:spPr/>
        <p:txBody>
          <a:bodyPr/>
          <a:lstStyle/>
          <a:p>
            <a:r>
              <a:rPr lang="en-GB"/>
              <a:t>Tony Horsfall | fieldpartner.org</a:t>
            </a:r>
          </a:p>
        </p:txBody>
      </p:sp>
      <p:sp>
        <p:nvSpPr>
          <p:cNvPr id="6" name="Slide Number Placeholder 5"/>
          <p:cNvSpPr>
            <a:spLocks noGrp="1"/>
          </p:cNvSpPr>
          <p:nvPr>
            <p:ph type="sldNum" sz="quarter" idx="12"/>
          </p:nvPr>
        </p:nvSpPr>
        <p:spPr/>
        <p:txBody>
          <a:bodyPr/>
          <a:lstStyle/>
          <a:p>
            <a:fld id="{7654D5E7-8200-411B-BCD8-085F2E2B53BB}" type="slidenum">
              <a:rPr lang="en-GB" smtClean="0"/>
              <a:t>‹#›</a:t>
            </a:fld>
            <a:endParaRPr lang="en-GB"/>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3418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867582-F31C-5E4B-9BA5-82F25ADA1431}" type="datetime1">
              <a:rPr lang="en-GB" smtClean="0"/>
              <a:t>17/06/2021</a:t>
            </a:fld>
            <a:endParaRPr lang="en-GB"/>
          </a:p>
        </p:txBody>
      </p:sp>
      <p:sp>
        <p:nvSpPr>
          <p:cNvPr id="5" name="Footer Placeholder 4"/>
          <p:cNvSpPr>
            <a:spLocks noGrp="1"/>
          </p:cNvSpPr>
          <p:nvPr>
            <p:ph type="ftr" sz="quarter" idx="11"/>
          </p:nvPr>
        </p:nvSpPr>
        <p:spPr/>
        <p:txBody>
          <a:bodyPr/>
          <a:lstStyle/>
          <a:p>
            <a:r>
              <a:rPr lang="en-GB"/>
              <a:t>Tony Horsfall | fieldpartner.org</a:t>
            </a:r>
          </a:p>
        </p:txBody>
      </p:sp>
      <p:sp>
        <p:nvSpPr>
          <p:cNvPr id="6" name="Slide Number Placeholder 5"/>
          <p:cNvSpPr>
            <a:spLocks noGrp="1"/>
          </p:cNvSpPr>
          <p:nvPr>
            <p:ph type="sldNum" sz="quarter" idx="12"/>
          </p:nvPr>
        </p:nvSpPr>
        <p:spPr/>
        <p:txBody>
          <a:bodyPr/>
          <a:lstStyle/>
          <a:p>
            <a:fld id="{7654D5E7-8200-411B-BCD8-085F2E2B53BB}" type="slidenum">
              <a:rPr lang="en-GB" smtClean="0"/>
              <a:t>‹#›</a:t>
            </a:fld>
            <a:endParaRPr lang="en-GB"/>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8754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0EEF11-4EDF-F543-8773-132975DCC5EC}" type="datetime1">
              <a:rPr lang="en-GB" smtClean="0"/>
              <a:t>17/06/2021</a:t>
            </a:fld>
            <a:endParaRPr lang="en-GB"/>
          </a:p>
        </p:txBody>
      </p:sp>
      <p:sp>
        <p:nvSpPr>
          <p:cNvPr id="5" name="Footer Placeholder 4"/>
          <p:cNvSpPr>
            <a:spLocks noGrp="1"/>
          </p:cNvSpPr>
          <p:nvPr>
            <p:ph type="ftr" sz="quarter" idx="11"/>
          </p:nvPr>
        </p:nvSpPr>
        <p:spPr/>
        <p:txBody>
          <a:bodyPr/>
          <a:lstStyle/>
          <a:p>
            <a:r>
              <a:rPr lang="en-GB"/>
              <a:t>Tony Horsfall | fieldpartner.org</a:t>
            </a:r>
          </a:p>
        </p:txBody>
      </p:sp>
      <p:sp>
        <p:nvSpPr>
          <p:cNvPr id="6" name="Slide Number Placeholder 5"/>
          <p:cNvSpPr>
            <a:spLocks noGrp="1"/>
          </p:cNvSpPr>
          <p:nvPr>
            <p:ph type="sldNum" sz="quarter" idx="12"/>
          </p:nvPr>
        </p:nvSpPr>
        <p:spPr/>
        <p:txBody>
          <a:bodyPr/>
          <a:lstStyle/>
          <a:p>
            <a:fld id="{7654D5E7-8200-411B-BCD8-085F2E2B53BB}" type="slidenum">
              <a:rPr lang="en-GB" smtClean="0"/>
              <a:t>‹#›</a:t>
            </a:fld>
            <a:endParaRPr lang="en-GB"/>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15360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F0878-E948-AA49-A2FA-C6F2401B25E6}" type="datetime1">
              <a:rPr lang="en-GB" smtClean="0"/>
              <a:t>17/06/2021</a:t>
            </a:fld>
            <a:endParaRPr lang="en-GB"/>
          </a:p>
        </p:txBody>
      </p:sp>
      <p:sp>
        <p:nvSpPr>
          <p:cNvPr id="5" name="Footer Placeholder 4"/>
          <p:cNvSpPr>
            <a:spLocks noGrp="1"/>
          </p:cNvSpPr>
          <p:nvPr>
            <p:ph type="ftr" sz="quarter" idx="11"/>
          </p:nvPr>
        </p:nvSpPr>
        <p:spPr/>
        <p:txBody>
          <a:bodyPr/>
          <a:lstStyle/>
          <a:p>
            <a:r>
              <a:rPr lang="en-GB"/>
              <a:t>Tony Horsfall | fieldpartner.org</a:t>
            </a:r>
          </a:p>
        </p:txBody>
      </p:sp>
      <p:sp>
        <p:nvSpPr>
          <p:cNvPr id="6" name="Slide Number Placeholder 5"/>
          <p:cNvSpPr>
            <a:spLocks noGrp="1"/>
          </p:cNvSpPr>
          <p:nvPr>
            <p:ph type="sldNum" sz="quarter" idx="12"/>
          </p:nvPr>
        </p:nvSpPr>
        <p:spPr/>
        <p:txBody>
          <a:bodyPr/>
          <a:lstStyle/>
          <a:p>
            <a:fld id="{7654D5E7-8200-411B-BCD8-085F2E2B53BB}" type="slidenum">
              <a:rPr lang="en-GB" smtClean="0"/>
              <a:t>‹#›</a:t>
            </a:fld>
            <a:endParaRPr lang="en-GB"/>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93957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EEFA26-6D12-7C4A-A712-8CD6430DF39B}" type="datetime1">
              <a:rPr lang="en-GB" smtClean="0"/>
              <a:t>17/06/2021</a:t>
            </a:fld>
            <a:endParaRPr lang="en-GB"/>
          </a:p>
        </p:txBody>
      </p:sp>
      <p:sp>
        <p:nvSpPr>
          <p:cNvPr id="6" name="Footer Placeholder 5"/>
          <p:cNvSpPr>
            <a:spLocks noGrp="1"/>
          </p:cNvSpPr>
          <p:nvPr>
            <p:ph type="ftr" sz="quarter" idx="11"/>
          </p:nvPr>
        </p:nvSpPr>
        <p:spPr/>
        <p:txBody>
          <a:bodyPr/>
          <a:lstStyle/>
          <a:p>
            <a:r>
              <a:rPr lang="en-GB"/>
              <a:t>Tony Horsfall | fieldpartner.org</a:t>
            </a:r>
          </a:p>
        </p:txBody>
      </p:sp>
      <p:sp>
        <p:nvSpPr>
          <p:cNvPr id="7" name="Slide Number Placeholder 6"/>
          <p:cNvSpPr>
            <a:spLocks noGrp="1"/>
          </p:cNvSpPr>
          <p:nvPr>
            <p:ph type="sldNum" sz="quarter" idx="12"/>
          </p:nvPr>
        </p:nvSpPr>
        <p:spPr/>
        <p:txBody>
          <a:bodyPr/>
          <a:lstStyle/>
          <a:p>
            <a:fld id="{7654D5E7-8200-411B-BCD8-085F2E2B53BB}" type="slidenum">
              <a:rPr lang="en-GB" smtClean="0"/>
              <a:t>‹#›</a:t>
            </a:fld>
            <a:endParaRPr lang="en-GB"/>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83907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F4B8F0-435E-1E4B-B53B-2756BC2CFB02}" type="datetime1">
              <a:rPr lang="en-GB" smtClean="0"/>
              <a:t>17/06/2021</a:t>
            </a:fld>
            <a:endParaRPr lang="en-GB"/>
          </a:p>
        </p:txBody>
      </p:sp>
      <p:sp>
        <p:nvSpPr>
          <p:cNvPr id="8" name="Footer Placeholder 7"/>
          <p:cNvSpPr>
            <a:spLocks noGrp="1"/>
          </p:cNvSpPr>
          <p:nvPr>
            <p:ph type="ftr" sz="quarter" idx="11"/>
          </p:nvPr>
        </p:nvSpPr>
        <p:spPr/>
        <p:txBody>
          <a:bodyPr/>
          <a:lstStyle/>
          <a:p>
            <a:r>
              <a:rPr lang="en-GB"/>
              <a:t>Tony Horsfall | fieldpartner.org</a:t>
            </a:r>
          </a:p>
        </p:txBody>
      </p:sp>
      <p:sp>
        <p:nvSpPr>
          <p:cNvPr id="9" name="Slide Number Placeholder 8"/>
          <p:cNvSpPr>
            <a:spLocks noGrp="1"/>
          </p:cNvSpPr>
          <p:nvPr>
            <p:ph type="sldNum" sz="quarter" idx="12"/>
          </p:nvPr>
        </p:nvSpPr>
        <p:spPr/>
        <p:txBody>
          <a:bodyPr/>
          <a:lstStyle/>
          <a:p>
            <a:fld id="{7654D5E7-8200-411B-BCD8-085F2E2B53BB}" type="slidenum">
              <a:rPr lang="en-GB" smtClean="0"/>
              <a:t>‹#›</a:t>
            </a:fld>
            <a:endParaRPr lang="en-GB"/>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74814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AE7256-8DBB-FF45-B8A9-6ABABE9A4F72}" type="datetime1">
              <a:rPr lang="en-GB" smtClean="0"/>
              <a:t>17/06/2021</a:t>
            </a:fld>
            <a:endParaRPr lang="en-GB"/>
          </a:p>
        </p:txBody>
      </p:sp>
      <p:sp>
        <p:nvSpPr>
          <p:cNvPr id="4" name="Footer Placeholder 3"/>
          <p:cNvSpPr>
            <a:spLocks noGrp="1"/>
          </p:cNvSpPr>
          <p:nvPr>
            <p:ph type="ftr" sz="quarter" idx="11"/>
          </p:nvPr>
        </p:nvSpPr>
        <p:spPr/>
        <p:txBody>
          <a:bodyPr/>
          <a:lstStyle/>
          <a:p>
            <a:r>
              <a:rPr lang="en-GB"/>
              <a:t>Tony Horsfall | fieldpartner.org</a:t>
            </a:r>
          </a:p>
        </p:txBody>
      </p:sp>
      <p:sp>
        <p:nvSpPr>
          <p:cNvPr id="5" name="Slide Number Placeholder 4"/>
          <p:cNvSpPr>
            <a:spLocks noGrp="1"/>
          </p:cNvSpPr>
          <p:nvPr>
            <p:ph type="sldNum" sz="quarter" idx="12"/>
          </p:nvPr>
        </p:nvSpPr>
        <p:spPr/>
        <p:txBody>
          <a:bodyPr/>
          <a:lstStyle/>
          <a:p>
            <a:fld id="{7654D5E7-8200-411B-BCD8-085F2E2B53BB}" type="slidenum">
              <a:rPr lang="en-GB" smtClean="0"/>
              <a:t>‹#›</a:t>
            </a:fld>
            <a:endParaRPr lang="en-GB"/>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44443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D35C8A-A0D3-C148-AD68-6020D99B57C4}" type="datetime1">
              <a:rPr lang="en-GB" smtClean="0"/>
              <a:t>17/06/2021</a:t>
            </a:fld>
            <a:endParaRPr lang="en-GB"/>
          </a:p>
        </p:txBody>
      </p:sp>
      <p:sp>
        <p:nvSpPr>
          <p:cNvPr id="3" name="Footer Placeholder 2"/>
          <p:cNvSpPr>
            <a:spLocks noGrp="1"/>
          </p:cNvSpPr>
          <p:nvPr>
            <p:ph type="ftr" sz="quarter" idx="11"/>
          </p:nvPr>
        </p:nvSpPr>
        <p:spPr/>
        <p:txBody>
          <a:bodyPr/>
          <a:lstStyle/>
          <a:p>
            <a:r>
              <a:rPr lang="en-GB"/>
              <a:t>Tony Horsfall | fieldpartner.org</a:t>
            </a:r>
          </a:p>
        </p:txBody>
      </p:sp>
      <p:sp>
        <p:nvSpPr>
          <p:cNvPr id="4" name="Slide Number Placeholder 3"/>
          <p:cNvSpPr>
            <a:spLocks noGrp="1"/>
          </p:cNvSpPr>
          <p:nvPr>
            <p:ph type="sldNum" sz="quarter" idx="12"/>
          </p:nvPr>
        </p:nvSpPr>
        <p:spPr/>
        <p:txBody>
          <a:bodyPr/>
          <a:lstStyle/>
          <a:p>
            <a:fld id="{7654D5E7-8200-411B-BCD8-085F2E2B53BB}" type="slidenum">
              <a:rPr lang="en-GB" smtClean="0"/>
              <a:t>‹#›</a:t>
            </a:fld>
            <a:endParaRPr lang="en-GB"/>
          </a:p>
        </p:txBody>
      </p:sp>
    </p:spTree>
    <p:extLst>
      <p:ext uri="{BB962C8B-B14F-4D97-AF65-F5344CB8AC3E}">
        <p14:creationId xmlns:p14="http://schemas.microsoft.com/office/powerpoint/2010/main" val="3628736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DCBA27-604F-1E43-9A99-2D330CF465DA}" type="datetime1">
              <a:rPr lang="en-GB" smtClean="0"/>
              <a:t>17/06/2021</a:t>
            </a:fld>
            <a:endParaRPr lang="en-GB"/>
          </a:p>
        </p:txBody>
      </p:sp>
      <p:sp>
        <p:nvSpPr>
          <p:cNvPr id="6" name="Footer Placeholder 5"/>
          <p:cNvSpPr>
            <a:spLocks noGrp="1"/>
          </p:cNvSpPr>
          <p:nvPr>
            <p:ph type="ftr" sz="quarter" idx="11"/>
          </p:nvPr>
        </p:nvSpPr>
        <p:spPr/>
        <p:txBody>
          <a:bodyPr/>
          <a:lstStyle/>
          <a:p>
            <a:r>
              <a:rPr lang="en-GB"/>
              <a:t>Tony Horsfall | fieldpartner.org</a:t>
            </a:r>
          </a:p>
        </p:txBody>
      </p:sp>
      <p:sp>
        <p:nvSpPr>
          <p:cNvPr id="7" name="Slide Number Placeholder 6"/>
          <p:cNvSpPr>
            <a:spLocks noGrp="1"/>
          </p:cNvSpPr>
          <p:nvPr>
            <p:ph type="sldNum" sz="quarter" idx="12"/>
          </p:nvPr>
        </p:nvSpPr>
        <p:spPr/>
        <p:txBody>
          <a:bodyPr/>
          <a:lstStyle/>
          <a:p>
            <a:fld id="{7654D5E7-8200-411B-BCD8-085F2E2B53BB}" type="slidenum">
              <a:rPr lang="en-GB" smtClean="0"/>
              <a:t>‹#›</a:t>
            </a:fld>
            <a:endParaRPr lang="en-GB"/>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1004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F4449431-E437-4B4A-97BA-D5B32D9CD414}" type="datetime1">
              <a:rPr lang="en-GB" smtClean="0"/>
              <a:t>17/06/2021</a:t>
            </a:fld>
            <a:endParaRPr lang="en-GB"/>
          </a:p>
        </p:txBody>
      </p:sp>
      <p:sp>
        <p:nvSpPr>
          <p:cNvPr id="6" name="Footer Placeholder 5"/>
          <p:cNvSpPr>
            <a:spLocks noGrp="1"/>
          </p:cNvSpPr>
          <p:nvPr>
            <p:ph type="ftr" sz="quarter" idx="11"/>
          </p:nvPr>
        </p:nvSpPr>
        <p:spPr>
          <a:xfrm>
            <a:off x="1447382" y="318640"/>
            <a:ext cx="5541004" cy="320931"/>
          </a:xfrm>
        </p:spPr>
        <p:txBody>
          <a:bodyPr/>
          <a:lstStyle/>
          <a:p>
            <a:r>
              <a:rPr lang="en-GB"/>
              <a:t>Tony Horsfall | fieldpartner.org</a:t>
            </a:r>
          </a:p>
        </p:txBody>
      </p:sp>
      <p:sp>
        <p:nvSpPr>
          <p:cNvPr id="7" name="Slide Number Placeholder 6"/>
          <p:cNvSpPr>
            <a:spLocks noGrp="1"/>
          </p:cNvSpPr>
          <p:nvPr>
            <p:ph type="sldNum" sz="quarter" idx="12"/>
          </p:nvPr>
        </p:nvSpPr>
        <p:spPr/>
        <p:txBody>
          <a:bodyPr/>
          <a:lstStyle/>
          <a:p>
            <a:fld id="{7654D5E7-8200-411B-BCD8-085F2E2B53BB}" type="slidenum">
              <a:rPr lang="en-GB" smtClean="0"/>
              <a:t>‹#›</a:t>
            </a:fld>
            <a:endParaRPr lang="en-GB"/>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43696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25B6B5A-08A7-0F44-A5CB-F90BD5F918F8}" type="datetime1">
              <a:rPr lang="en-GB" smtClean="0"/>
              <a:t>17/06/2021</a:t>
            </a:fld>
            <a:endParaRPr lang="en-GB"/>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a:t>Tony Horsfall | fieldpartner.org</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7654D5E7-8200-411B-BCD8-085F2E2B53BB}" type="slidenum">
              <a:rPr lang="en-GB" smtClean="0"/>
              <a:t>‹#›</a:t>
            </a:fld>
            <a:endParaRPr lang="en-GB"/>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3553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EE013-7369-496C-A551-9406561A6FDC}"/>
              </a:ext>
            </a:extLst>
          </p:cNvPr>
          <p:cNvSpPr>
            <a:spLocks noGrp="1"/>
          </p:cNvSpPr>
          <p:nvPr>
            <p:ph type="ctrTitle"/>
          </p:nvPr>
        </p:nvSpPr>
        <p:spPr/>
        <p:txBody>
          <a:bodyPr/>
          <a:lstStyle/>
          <a:p>
            <a:r>
              <a:rPr lang="en-GB" b="1" dirty="0"/>
              <a:t>SELF-CARE FOR GOD’S SERVANTS</a:t>
            </a:r>
          </a:p>
        </p:txBody>
      </p:sp>
      <p:sp>
        <p:nvSpPr>
          <p:cNvPr id="3" name="Subtitle 2">
            <a:extLst>
              <a:ext uri="{FF2B5EF4-FFF2-40B4-BE49-F238E27FC236}">
                <a16:creationId xmlns:a16="http://schemas.microsoft.com/office/drawing/2014/main" id="{3C86A3FC-5801-495D-9105-AAB0969BA436}"/>
              </a:ext>
            </a:extLst>
          </p:cNvPr>
          <p:cNvSpPr>
            <a:spLocks noGrp="1"/>
          </p:cNvSpPr>
          <p:nvPr>
            <p:ph type="subTitle" idx="1"/>
          </p:nvPr>
        </p:nvSpPr>
        <p:spPr/>
        <p:txBody>
          <a:bodyPr>
            <a:normAutofit fontScale="85000" lnSpcReduction="10000"/>
          </a:bodyPr>
          <a:lstStyle/>
          <a:p>
            <a:endParaRPr lang="en-GB" dirty="0"/>
          </a:p>
          <a:p>
            <a:r>
              <a:rPr lang="en-GB" sz="2800" b="1" dirty="0"/>
              <a:t>Tony Horsfall / FieldPartner International</a:t>
            </a:r>
          </a:p>
          <a:p>
            <a:endParaRPr lang="en-GB" sz="2800" b="1" dirty="0"/>
          </a:p>
        </p:txBody>
      </p:sp>
      <p:pic>
        <p:nvPicPr>
          <p:cNvPr id="5" name="Picture 4">
            <a:extLst>
              <a:ext uri="{FF2B5EF4-FFF2-40B4-BE49-F238E27FC236}">
                <a16:creationId xmlns:a16="http://schemas.microsoft.com/office/drawing/2014/main" id="{BB64922A-C3AB-204B-BB4E-C68835846F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9300" y="436257"/>
            <a:ext cx="3073400" cy="1100609"/>
          </a:xfrm>
          <a:prstGeom prst="rect">
            <a:avLst/>
          </a:prstGeom>
        </p:spPr>
      </p:pic>
      <p:sp>
        <p:nvSpPr>
          <p:cNvPr id="6" name="Footer Placeholder 5">
            <a:extLst>
              <a:ext uri="{FF2B5EF4-FFF2-40B4-BE49-F238E27FC236}">
                <a16:creationId xmlns:a16="http://schemas.microsoft.com/office/drawing/2014/main" id="{924F0154-22E7-3144-B303-AA59F4BCE6ED}"/>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2679429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46EC0-3CDE-416E-A29A-CCD87C43963B}"/>
              </a:ext>
            </a:extLst>
          </p:cNvPr>
          <p:cNvSpPr>
            <a:spLocks noGrp="1"/>
          </p:cNvSpPr>
          <p:nvPr>
            <p:ph type="title"/>
          </p:nvPr>
        </p:nvSpPr>
        <p:spPr/>
        <p:txBody>
          <a:bodyPr/>
          <a:lstStyle/>
          <a:p>
            <a:r>
              <a:rPr lang="en-GB" dirty="0"/>
              <a:t>DANGER SIGNALS (1)</a:t>
            </a:r>
          </a:p>
        </p:txBody>
      </p:sp>
      <p:sp>
        <p:nvSpPr>
          <p:cNvPr id="3" name="Content Placeholder 2">
            <a:extLst>
              <a:ext uri="{FF2B5EF4-FFF2-40B4-BE49-F238E27FC236}">
                <a16:creationId xmlns:a16="http://schemas.microsoft.com/office/drawing/2014/main" id="{0BB9097E-7D82-4B90-8421-35CAE756DC60}"/>
              </a:ext>
            </a:extLst>
          </p:cNvPr>
          <p:cNvSpPr>
            <a:spLocks noGrp="1"/>
          </p:cNvSpPr>
          <p:nvPr>
            <p:ph idx="1"/>
          </p:nvPr>
        </p:nvSpPr>
        <p:spPr/>
        <p:txBody>
          <a:bodyPr>
            <a:normAutofit/>
          </a:bodyPr>
          <a:lstStyle/>
          <a:p>
            <a:r>
              <a:rPr lang="en-GB" sz="2800" dirty="0"/>
              <a:t>A persistent pattern of broken sleep</a:t>
            </a:r>
          </a:p>
          <a:p>
            <a:r>
              <a:rPr lang="en-GB" sz="2800" dirty="0"/>
              <a:t>Feelings of fatigue and low motivation</a:t>
            </a:r>
          </a:p>
          <a:p>
            <a:r>
              <a:rPr lang="en-GB" sz="2800" dirty="0"/>
              <a:t>Having a holiday but still feeling tired</a:t>
            </a:r>
          </a:p>
          <a:p>
            <a:r>
              <a:rPr lang="en-GB" sz="2800" dirty="0"/>
              <a:t>Operating on a short fuse (especially towards loved ones)</a:t>
            </a:r>
          </a:p>
        </p:txBody>
      </p:sp>
      <p:sp>
        <p:nvSpPr>
          <p:cNvPr id="4" name="Footer Placeholder 3">
            <a:extLst>
              <a:ext uri="{FF2B5EF4-FFF2-40B4-BE49-F238E27FC236}">
                <a16:creationId xmlns:a16="http://schemas.microsoft.com/office/drawing/2014/main" id="{8399B274-6432-EB4D-9191-79C9FC587794}"/>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2675941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5D655-7FAA-4CB0-9CBA-C1119A42797E}"/>
              </a:ext>
            </a:extLst>
          </p:cNvPr>
          <p:cNvSpPr>
            <a:spLocks noGrp="1"/>
          </p:cNvSpPr>
          <p:nvPr>
            <p:ph type="title"/>
          </p:nvPr>
        </p:nvSpPr>
        <p:spPr/>
        <p:txBody>
          <a:bodyPr/>
          <a:lstStyle/>
          <a:p>
            <a:r>
              <a:rPr lang="en-GB" dirty="0"/>
              <a:t>DANGER SIGNALS (2)</a:t>
            </a:r>
          </a:p>
        </p:txBody>
      </p:sp>
      <p:sp>
        <p:nvSpPr>
          <p:cNvPr id="3" name="Content Placeholder 2">
            <a:extLst>
              <a:ext uri="{FF2B5EF4-FFF2-40B4-BE49-F238E27FC236}">
                <a16:creationId xmlns:a16="http://schemas.microsoft.com/office/drawing/2014/main" id="{812383A1-D166-4C99-833F-9F2A03332049}"/>
              </a:ext>
            </a:extLst>
          </p:cNvPr>
          <p:cNvSpPr>
            <a:spLocks noGrp="1"/>
          </p:cNvSpPr>
          <p:nvPr>
            <p:ph idx="1"/>
          </p:nvPr>
        </p:nvSpPr>
        <p:spPr/>
        <p:txBody>
          <a:bodyPr>
            <a:normAutofit/>
          </a:bodyPr>
          <a:lstStyle/>
          <a:p>
            <a:r>
              <a:rPr lang="en-GB" sz="2800" dirty="0"/>
              <a:t>Feeling overwhelmed, ready to quit</a:t>
            </a:r>
          </a:p>
          <a:p>
            <a:r>
              <a:rPr lang="en-GB" sz="2800" dirty="0"/>
              <a:t>Minor illnesses</a:t>
            </a:r>
          </a:p>
          <a:p>
            <a:r>
              <a:rPr lang="en-GB" sz="2800" dirty="0"/>
              <a:t>Feeling resentful of others, cynical</a:t>
            </a:r>
          </a:p>
          <a:p>
            <a:endParaRPr lang="en-GB" sz="2800" dirty="0"/>
          </a:p>
          <a:p>
            <a:r>
              <a:rPr lang="en-GB" sz="2800" dirty="0"/>
              <a:t>If so, it’s time to make some adjustments to your life!</a:t>
            </a:r>
          </a:p>
        </p:txBody>
      </p:sp>
      <p:sp>
        <p:nvSpPr>
          <p:cNvPr id="4" name="Footer Placeholder 3">
            <a:extLst>
              <a:ext uri="{FF2B5EF4-FFF2-40B4-BE49-F238E27FC236}">
                <a16:creationId xmlns:a16="http://schemas.microsoft.com/office/drawing/2014/main" id="{C4F037B6-F0D5-C742-8ED7-00846CAC554A}"/>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632530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84FCC-0CCA-45FF-B8BF-5916C674680B}"/>
              </a:ext>
            </a:extLst>
          </p:cNvPr>
          <p:cNvSpPr>
            <a:spLocks noGrp="1"/>
          </p:cNvSpPr>
          <p:nvPr>
            <p:ph type="title"/>
          </p:nvPr>
        </p:nvSpPr>
        <p:spPr/>
        <p:txBody>
          <a:bodyPr/>
          <a:lstStyle/>
          <a:p>
            <a:r>
              <a:rPr lang="en-GB" dirty="0" err="1"/>
              <a:t>HoW</a:t>
            </a:r>
            <a:r>
              <a:rPr lang="en-GB" dirty="0"/>
              <a:t> ARE YOU DOING?</a:t>
            </a:r>
          </a:p>
        </p:txBody>
      </p:sp>
      <p:sp>
        <p:nvSpPr>
          <p:cNvPr id="3" name="Content Placeholder 2">
            <a:extLst>
              <a:ext uri="{FF2B5EF4-FFF2-40B4-BE49-F238E27FC236}">
                <a16:creationId xmlns:a16="http://schemas.microsoft.com/office/drawing/2014/main" id="{6686F474-6534-4896-ACAA-58DAB5266EB6}"/>
              </a:ext>
            </a:extLst>
          </p:cNvPr>
          <p:cNvSpPr>
            <a:spLocks noGrp="1"/>
          </p:cNvSpPr>
          <p:nvPr>
            <p:ph idx="1"/>
          </p:nvPr>
        </p:nvSpPr>
        <p:spPr/>
        <p:txBody>
          <a:bodyPr>
            <a:normAutofit/>
          </a:bodyPr>
          <a:lstStyle/>
          <a:p>
            <a:r>
              <a:rPr lang="en-GB" sz="2800" dirty="0"/>
              <a:t>1. Review your energy level</a:t>
            </a:r>
          </a:p>
          <a:p>
            <a:pPr marL="0" indent="0">
              <a:buNone/>
            </a:pPr>
            <a:r>
              <a:rPr lang="en-GB" sz="2800" i="1" dirty="0"/>
              <a:t>If your output exceeds your input, the shortfall will be your downfall</a:t>
            </a:r>
          </a:p>
          <a:p>
            <a:pPr marL="0" indent="0">
              <a:buNone/>
            </a:pPr>
            <a:endParaRPr lang="en-GB" sz="2800" i="1" dirty="0"/>
          </a:p>
          <a:p>
            <a:r>
              <a:rPr lang="en-GB" sz="2800" dirty="0"/>
              <a:t>2. Establish healthy boundaries – say NO so that you can say YES</a:t>
            </a:r>
          </a:p>
        </p:txBody>
      </p:sp>
      <p:sp>
        <p:nvSpPr>
          <p:cNvPr id="4" name="Footer Placeholder 3">
            <a:extLst>
              <a:ext uri="{FF2B5EF4-FFF2-40B4-BE49-F238E27FC236}">
                <a16:creationId xmlns:a16="http://schemas.microsoft.com/office/drawing/2014/main" id="{B6FE40B6-2F60-D84F-86F4-5DF8F0C8B917}"/>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1366027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EFA8A-E948-4154-8222-D81F0D9B3BB8}"/>
              </a:ext>
            </a:extLst>
          </p:cNvPr>
          <p:cNvSpPr>
            <a:spLocks noGrp="1"/>
          </p:cNvSpPr>
          <p:nvPr>
            <p:ph type="title"/>
          </p:nvPr>
        </p:nvSpPr>
        <p:spPr>
          <a:xfrm>
            <a:off x="1451579" y="804519"/>
            <a:ext cx="9603275" cy="749073"/>
          </a:xfrm>
        </p:spPr>
        <p:txBody>
          <a:bodyPr/>
          <a:lstStyle/>
          <a:p>
            <a:r>
              <a:rPr lang="en-GB" dirty="0"/>
              <a:t>HOW ARE YOU DOING?</a:t>
            </a:r>
          </a:p>
        </p:txBody>
      </p:sp>
      <p:sp>
        <p:nvSpPr>
          <p:cNvPr id="3" name="Content Placeholder 2">
            <a:extLst>
              <a:ext uri="{FF2B5EF4-FFF2-40B4-BE49-F238E27FC236}">
                <a16:creationId xmlns:a16="http://schemas.microsoft.com/office/drawing/2014/main" id="{76929F23-25C6-44C2-A9E0-836F8C01299B}"/>
              </a:ext>
            </a:extLst>
          </p:cNvPr>
          <p:cNvSpPr>
            <a:spLocks noGrp="1"/>
          </p:cNvSpPr>
          <p:nvPr>
            <p:ph idx="1"/>
          </p:nvPr>
        </p:nvSpPr>
        <p:spPr/>
        <p:txBody>
          <a:bodyPr>
            <a:normAutofit fontScale="85000" lnSpcReduction="20000"/>
          </a:bodyPr>
          <a:lstStyle/>
          <a:p>
            <a:r>
              <a:rPr lang="en-GB" sz="3300" dirty="0"/>
              <a:t>3. Know the difference between your load and your limits</a:t>
            </a:r>
          </a:p>
          <a:p>
            <a:pPr marL="0" indent="0">
              <a:buNone/>
            </a:pPr>
            <a:endParaRPr lang="en-GB" sz="2800" i="1" dirty="0"/>
          </a:p>
          <a:p>
            <a:pPr marL="0" indent="0">
              <a:buNone/>
            </a:pPr>
            <a:r>
              <a:rPr lang="en-GB" sz="2800" i="1" dirty="0"/>
              <a:t>‘It is God the Creator who has made limits, and it is the same God who placed them within us for our protection. We exceed them at our peril.’ </a:t>
            </a:r>
            <a:r>
              <a:rPr lang="en-GB" sz="2800" dirty="0"/>
              <a:t>Richard Swenson</a:t>
            </a:r>
          </a:p>
          <a:p>
            <a:endParaRPr lang="en-GB" sz="2800" dirty="0"/>
          </a:p>
          <a:p>
            <a:pPr marL="0" indent="0">
              <a:buNone/>
            </a:pPr>
            <a:r>
              <a:rPr lang="en-GB" sz="2800" i="1" dirty="0"/>
              <a:t>‘Our unwillingness to live within limits – both personally and in community – is one of the deepest sources of depletion and eventual burnout.’</a:t>
            </a:r>
            <a:r>
              <a:rPr lang="en-GB" sz="2800" dirty="0"/>
              <a:t> Ruth Hayley Barton</a:t>
            </a:r>
          </a:p>
          <a:p>
            <a:endParaRPr lang="en-GB" sz="2800" dirty="0"/>
          </a:p>
        </p:txBody>
      </p:sp>
      <p:sp>
        <p:nvSpPr>
          <p:cNvPr id="4" name="Footer Placeholder 3">
            <a:extLst>
              <a:ext uri="{FF2B5EF4-FFF2-40B4-BE49-F238E27FC236}">
                <a16:creationId xmlns:a16="http://schemas.microsoft.com/office/drawing/2014/main" id="{2BB31B81-1B49-2E42-A6FC-B34AEA4673B2}"/>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3027225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369D-2904-4660-9F40-0A0E5962AA92}"/>
              </a:ext>
            </a:extLst>
          </p:cNvPr>
          <p:cNvSpPr>
            <a:spLocks noGrp="1"/>
          </p:cNvSpPr>
          <p:nvPr>
            <p:ph type="title"/>
          </p:nvPr>
        </p:nvSpPr>
        <p:spPr/>
        <p:txBody>
          <a:bodyPr/>
          <a:lstStyle/>
          <a:p>
            <a:r>
              <a:rPr lang="en-GB" dirty="0"/>
              <a:t>How are you doing?</a:t>
            </a:r>
          </a:p>
        </p:txBody>
      </p:sp>
      <p:sp>
        <p:nvSpPr>
          <p:cNvPr id="3" name="Content Placeholder 2">
            <a:extLst>
              <a:ext uri="{FF2B5EF4-FFF2-40B4-BE49-F238E27FC236}">
                <a16:creationId xmlns:a16="http://schemas.microsoft.com/office/drawing/2014/main" id="{50924D8B-9DB9-4AE5-A541-6422FE2B38B5}"/>
              </a:ext>
            </a:extLst>
          </p:cNvPr>
          <p:cNvSpPr>
            <a:spLocks noGrp="1"/>
          </p:cNvSpPr>
          <p:nvPr>
            <p:ph idx="1"/>
          </p:nvPr>
        </p:nvSpPr>
        <p:spPr/>
        <p:txBody>
          <a:bodyPr>
            <a:normAutofit/>
          </a:bodyPr>
          <a:lstStyle/>
          <a:p>
            <a:r>
              <a:rPr lang="en-GB" sz="2800" dirty="0"/>
              <a:t>4. Live with margin – physically, emotionally, mentally, spiritually</a:t>
            </a:r>
          </a:p>
          <a:p>
            <a:endParaRPr lang="en-GB" sz="2400" dirty="0"/>
          </a:p>
          <a:p>
            <a:r>
              <a:rPr lang="en-GB" sz="2400" dirty="0"/>
              <a:t>5. Know yourself, be kind to yourself</a:t>
            </a:r>
          </a:p>
          <a:p>
            <a:endParaRPr lang="en-GB" sz="2400" dirty="0"/>
          </a:p>
          <a:p>
            <a:r>
              <a:rPr lang="en-GB" sz="2400" dirty="0"/>
              <a:t>6. Learn to work from a place of rest</a:t>
            </a:r>
          </a:p>
        </p:txBody>
      </p:sp>
      <p:sp>
        <p:nvSpPr>
          <p:cNvPr id="4" name="Footer Placeholder 3">
            <a:extLst>
              <a:ext uri="{FF2B5EF4-FFF2-40B4-BE49-F238E27FC236}">
                <a16:creationId xmlns:a16="http://schemas.microsoft.com/office/drawing/2014/main" id="{227AB649-016F-734A-ADA5-33E1420F4F8A}"/>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1917100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1307A-2FED-4778-BE0F-314171EEB85D}"/>
              </a:ext>
            </a:extLst>
          </p:cNvPr>
          <p:cNvSpPr>
            <a:spLocks noGrp="1"/>
          </p:cNvSpPr>
          <p:nvPr>
            <p:ph type="title"/>
          </p:nvPr>
        </p:nvSpPr>
        <p:spPr/>
        <p:txBody>
          <a:bodyPr/>
          <a:lstStyle/>
          <a:p>
            <a:r>
              <a:rPr lang="en-GB" dirty="0"/>
              <a:t>The discipline of stopping</a:t>
            </a:r>
          </a:p>
        </p:txBody>
      </p:sp>
      <p:sp>
        <p:nvSpPr>
          <p:cNvPr id="3" name="Content Placeholder 2">
            <a:extLst>
              <a:ext uri="{FF2B5EF4-FFF2-40B4-BE49-F238E27FC236}">
                <a16:creationId xmlns:a16="http://schemas.microsoft.com/office/drawing/2014/main" id="{575BB725-68CA-446B-85CB-EE253E860869}"/>
              </a:ext>
            </a:extLst>
          </p:cNvPr>
          <p:cNvSpPr>
            <a:spLocks noGrp="1"/>
          </p:cNvSpPr>
          <p:nvPr>
            <p:ph idx="1"/>
          </p:nvPr>
        </p:nvSpPr>
        <p:spPr/>
        <p:txBody>
          <a:bodyPr/>
          <a:lstStyle/>
          <a:p>
            <a:pPr marL="0" indent="0">
              <a:buNone/>
            </a:pPr>
            <a:endParaRPr lang="en-GB" dirty="0"/>
          </a:p>
          <a:p>
            <a:pPr marL="0" indent="0">
              <a:buNone/>
            </a:pPr>
            <a:r>
              <a:rPr lang="en-GB" sz="2800" i="1" dirty="0"/>
              <a:t>Stopping is pausing for a few minutes, or a few hours, or a few days, to remember who I am, why I am here, and to receive strength for the next part of the journey.</a:t>
            </a:r>
          </a:p>
          <a:p>
            <a:endParaRPr lang="en-GB" dirty="0"/>
          </a:p>
          <a:p>
            <a:endParaRPr lang="en-GB" dirty="0"/>
          </a:p>
        </p:txBody>
      </p:sp>
      <p:sp>
        <p:nvSpPr>
          <p:cNvPr id="4" name="Footer Placeholder 3">
            <a:extLst>
              <a:ext uri="{FF2B5EF4-FFF2-40B4-BE49-F238E27FC236}">
                <a16:creationId xmlns:a16="http://schemas.microsoft.com/office/drawing/2014/main" id="{A46EC9F4-D1E4-B74C-8DA7-C9ED698458D8}"/>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3835384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F3050-E7D4-4717-A061-BC378CAC6DA4}"/>
              </a:ext>
            </a:extLst>
          </p:cNvPr>
          <p:cNvSpPr>
            <a:spLocks noGrp="1"/>
          </p:cNvSpPr>
          <p:nvPr>
            <p:ph type="title"/>
          </p:nvPr>
        </p:nvSpPr>
        <p:spPr/>
        <p:txBody>
          <a:bodyPr/>
          <a:lstStyle/>
          <a:p>
            <a:r>
              <a:rPr lang="en-GB" dirty="0"/>
              <a:t>Practice sabbath rest</a:t>
            </a:r>
          </a:p>
        </p:txBody>
      </p:sp>
      <p:sp>
        <p:nvSpPr>
          <p:cNvPr id="3" name="Content Placeholder 2">
            <a:extLst>
              <a:ext uri="{FF2B5EF4-FFF2-40B4-BE49-F238E27FC236}">
                <a16:creationId xmlns:a16="http://schemas.microsoft.com/office/drawing/2014/main" id="{71B46FE4-32B1-40BB-BA56-D54915DA4129}"/>
              </a:ext>
            </a:extLst>
          </p:cNvPr>
          <p:cNvSpPr>
            <a:spLocks noGrp="1"/>
          </p:cNvSpPr>
          <p:nvPr>
            <p:ph idx="1"/>
          </p:nvPr>
        </p:nvSpPr>
        <p:spPr/>
        <p:txBody>
          <a:bodyPr/>
          <a:lstStyle/>
          <a:p>
            <a:r>
              <a:rPr lang="en-GB" dirty="0"/>
              <a:t>Genesis 2:2-3		The rhythm of creation; starting with a day of rest</a:t>
            </a:r>
          </a:p>
          <a:p>
            <a:endParaRPr lang="en-GB" dirty="0"/>
          </a:p>
          <a:p>
            <a:r>
              <a:rPr lang="en-GB" dirty="0"/>
              <a:t>Exodus 20:8-11		Remember the Sabbath (creation) </a:t>
            </a:r>
          </a:p>
          <a:p>
            <a:endParaRPr lang="en-GB" dirty="0"/>
          </a:p>
          <a:p>
            <a:r>
              <a:rPr lang="en-GB" dirty="0"/>
              <a:t>Deuteronomy 5:12-15	Observe the Sabbath (exodus)</a:t>
            </a:r>
          </a:p>
          <a:p>
            <a:endParaRPr lang="en-GB" dirty="0"/>
          </a:p>
        </p:txBody>
      </p:sp>
      <p:sp>
        <p:nvSpPr>
          <p:cNvPr id="4" name="Footer Placeholder 3">
            <a:extLst>
              <a:ext uri="{FF2B5EF4-FFF2-40B4-BE49-F238E27FC236}">
                <a16:creationId xmlns:a16="http://schemas.microsoft.com/office/drawing/2014/main" id="{94498BCD-A21E-0A44-A2A6-E6E94697F2A3}"/>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989207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1C7F-1606-4496-BCA2-C89A11DEC9B2}"/>
              </a:ext>
            </a:extLst>
          </p:cNvPr>
          <p:cNvSpPr>
            <a:spLocks noGrp="1"/>
          </p:cNvSpPr>
          <p:nvPr>
            <p:ph type="title"/>
          </p:nvPr>
        </p:nvSpPr>
        <p:spPr/>
        <p:txBody>
          <a:bodyPr/>
          <a:lstStyle/>
          <a:p>
            <a:r>
              <a:rPr lang="en-GB" dirty="0"/>
              <a:t>Keeping sabbath</a:t>
            </a:r>
          </a:p>
        </p:txBody>
      </p:sp>
      <p:sp>
        <p:nvSpPr>
          <p:cNvPr id="3" name="Content Placeholder 2">
            <a:extLst>
              <a:ext uri="{FF2B5EF4-FFF2-40B4-BE49-F238E27FC236}">
                <a16:creationId xmlns:a16="http://schemas.microsoft.com/office/drawing/2014/main" id="{54F5A792-D951-488C-A0B1-CD7B848D0854}"/>
              </a:ext>
            </a:extLst>
          </p:cNvPr>
          <p:cNvSpPr>
            <a:spLocks noGrp="1"/>
          </p:cNvSpPr>
          <p:nvPr>
            <p:ph idx="1"/>
          </p:nvPr>
        </p:nvSpPr>
        <p:spPr/>
        <p:txBody>
          <a:bodyPr>
            <a:normAutofit fontScale="92500" lnSpcReduction="10000"/>
          </a:bodyPr>
          <a:lstStyle/>
          <a:p>
            <a:r>
              <a:rPr lang="en-GB" sz="2400" dirty="0"/>
              <a:t>It is not so much about a particular day, as a spiritual principle</a:t>
            </a:r>
          </a:p>
          <a:p>
            <a:pPr marL="0" indent="0">
              <a:buNone/>
            </a:pPr>
            <a:endParaRPr lang="en-GB" sz="2400" dirty="0"/>
          </a:p>
          <a:p>
            <a:r>
              <a:rPr lang="en-GB" sz="2400" dirty="0"/>
              <a:t>It is not about a legalistic observance but a spiritual practice</a:t>
            </a:r>
          </a:p>
          <a:p>
            <a:pPr marL="0" indent="0">
              <a:buNone/>
            </a:pPr>
            <a:endParaRPr lang="en-GB" sz="2400" dirty="0"/>
          </a:p>
          <a:p>
            <a:r>
              <a:rPr lang="en-GB" sz="2600" dirty="0"/>
              <a:t>Sabbath gives us our pattern for a healthy and sustainable approach to ministry and life. We are to work from rest not into rest; rest is the foundation for work, not the reward of our labours.</a:t>
            </a:r>
          </a:p>
          <a:p>
            <a:endParaRPr lang="en-GB" dirty="0"/>
          </a:p>
          <a:p>
            <a:endParaRPr lang="en-GB" dirty="0"/>
          </a:p>
        </p:txBody>
      </p:sp>
      <p:sp>
        <p:nvSpPr>
          <p:cNvPr id="4" name="Footer Placeholder 3">
            <a:extLst>
              <a:ext uri="{FF2B5EF4-FFF2-40B4-BE49-F238E27FC236}">
                <a16:creationId xmlns:a16="http://schemas.microsoft.com/office/drawing/2014/main" id="{99F1ECC4-4CFF-C94E-B77C-E7026CFF5E05}"/>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312560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10357A-E767-4FF9-912A-83A3A28517BE}"/>
              </a:ext>
            </a:extLst>
          </p:cNvPr>
          <p:cNvSpPr txBox="1"/>
          <p:nvPr/>
        </p:nvSpPr>
        <p:spPr>
          <a:xfrm>
            <a:off x="1020933" y="701336"/>
            <a:ext cx="10386874" cy="4616648"/>
          </a:xfrm>
          <a:prstGeom prst="rect">
            <a:avLst/>
          </a:prstGeom>
          <a:noFill/>
        </p:spPr>
        <p:txBody>
          <a:bodyPr wrap="square">
            <a:spAutoFit/>
          </a:bodyPr>
          <a:lstStyle/>
          <a:p>
            <a:r>
              <a:rPr lang="en-GB" sz="2800" i="1" dirty="0"/>
              <a:t>Whereas God worked six days and then enjoyed His sabbath rest, Adam began his life with the sabbath; for God works before he rests, while man must first enter into God’s rest, and then alone can he work.’  </a:t>
            </a:r>
          </a:p>
          <a:p>
            <a:r>
              <a:rPr lang="en-GB" sz="2800" dirty="0"/>
              <a:t>Watchman Nee</a:t>
            </a:r>
          </a:p>
          <a:p>
            <a:endParaRPr lang="en-GB" sz="2800" dirty="0"/>
          </a:p>
          <a:p>
            <a:endParaRPr lang="en-GB" sz="2800" dirty="0"/>
          </a:p>
          <a:p>
            <a:r>
              <a:rPr lang="en-GB" sz="2800" i="1" dirty="0"/>
              <a:t>To ‘keep the Sabbath holy’ means to recognize that the rhythm of six days work and one day of ceasing work is written into the very core of our beings.</a:t>
            </a:r>
          </a:p>
          <a:p>
            <a:r>
              <a:rPr lang="en-GB" sz="2800" dirty="0"/>
              <a:t>Marva J Dawn</a:t>
            </a:r>
          </a:p>
          <a:p>
            <a:endParaRPr lang="en-GB" sz="2400" dirty="0"/>
          </a:p>
          <a:p>
            <a:endParaRPr lang="en-GB" dirty="0"/>
          </a:p>
        </p:txBody>
      </p:sp>
      <p:sp>
        <p:nvSpPr>
          <p:cNvPr id="2" name="Footer Placeholder 1">
            <a:extLst>
              <a:ext uri="{FF2B5EF4-FFF2-40B4-BE49-F238E27FC236}">
                <a16:creationId xmlns:a16="http://schemas.microsoft.com/office/drawing/2014/main" id="{340B9C6A-5AD2-4E40-9C09-CB746A3BF77E}"/>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292859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0829F-E5E3-4A78-AD52-38FF5A0F2EA2}"/>
              </a:ext>
            </a:extLst>
          </p:cNvPr>
          <p:cNvSpPr>
            <a:spLocks noGrp="1"/>
          </p:cNvSpPr>
          <p:nvPr>
            <p:ph type="title"/>
          </p:nvPr>
        </p:nvSpPr>
        <p:spPr/>
        <p:txBody>
          <a:bodyPr/>
          <a:lstStyle/>
          <a:p>
            <a:r>
              <a:rPr lang="en-GB" dirty="0"/>
              <a:t>The importance of leisure</a:t>
            </a:r>
          </a:p>
        </p:txBody>
      </p:sp>
      <p:sp>
        <p:nvSpPr>
          <p:cNvPr id="3" name="Content Placeholder 2">
            <a:extLst>
              <a:ext uri="{FF2B5EF4-FFF2-40B4-BE49-F238E27FC236}">
                <a16:creationId xmlns:a16="http://schemas.microsoft.com/office/drawing/2014/main" id="{4215843E-458A-4B78-A3E2-B5B1BF4A7DBA}"/>
              </a:ext>
            </a:extLst>
          </p:cNvPr>
          <p:cNvSpPr>
            <a:spLocks noGrp="1"/>
          </p:cNvSpPr>
          <p:nvPr>
            <p:ph idx="1"/>
          </p:nvPr>
        </p:nvSpPr>
        <p:spPr/>
        <p:txBody>
          <a:bodyPr>
            <a:normAutofit/>
          </a:bodyPr>
          <a:lstStyle/>
          <a:p>
            <a:r>
              <a:rPr lang="en-GB" sz="2800" dirty="0"/>
              <a:t>Psalm 46:10  Be at leisure and see that I am God. Step out of the traffic! Take a long, loving look at me, your High God, above politics, above everything. (</a:t>
            </a:r>
            <a:r>
              <a:rPr lang="en-GB" sz="2800"/>
              <a:t>The Message)</a:t>
            </a:r>
            <a:endParaRPr lang="en-GB" sz="2800" dirty="0"/>
          </a:p>
          <a:p>
            <a:r>
              <a:rPr lang="en-GB" sz="2800" dirty="0"/>
              <a:t>Rest – recreation – play</a:t>
            </a:r>
          </a:p>
          <a:p>
            <a:r>
              <a:rPr lang="en-GB" sz="2800" dirty="0"/>
              <a:t>‘The bow that is never unstrung will quickly break – John </a:t>
            </a:r>
            <a:r>
              <a:rPr lang="en-GB" sz="2800" dirty="0" err="1"/>
              <a:t>Chrysotom</a:t>
            </a:r>
            <a:endParaRPr lang="en-GB" sz="2800" dirty="0"/>
          </a:p>
        </p:txBody>
      </p:sp>
      <p:sp>
        <p:nvSpPr>
          <p:cNvPr id="4" name="Footer Placeholder 3">
            <a:extLst>
              <a:ext uri="{FF2B5EF4-FFF2-40B4-BE49-F238E27FC236}">
                <a16:creationId xmlns:a16="http://schemas.microsoft.com/office/drawing/2014/main" id="{30AB26EF-54D2-0B43-B61C-9F88A60A04A2}"/>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77948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2304-B31A-4020-83BA-8FE2EBDB48ED}"/>
              </a:ext>
            </a:extLst>
          </p:cNvPr>
          <p:cNvSpPr>
            <a:spLocks noGrp="1"/>
          </p:cNvSpPr>
          <p:nvPr>
            <p:ph type="title"/>
          </p:nvPr>
        </p:nvSpPr>
        <p:spPr/>
        <p:txBody>
          <a:bodyPr/>
          <a:lstStyle/>
          <a:p>
            <a:r>
              <a:rPr lang="en-GB" dirty="0"/>
              <a:t>IS SELF-CARE VALID?</a:t>
            </a:r>
            <a:br>
              <a:rPr lang="en-GB" dirty="0"/>
            </a:br>
            <a:r>
              <a:rPr lang="en-GB" dirty="0"/>
              <a:t>1- THE CHARACTER OF GOD</a:t>
            </a:r>
          </a:p>
        </p:txBody>
      </p:sp>
      <p:sp>
        <p:nvSpPr>
          <p:cNvPr id="3" name="Content Placeholder 2">
            <a:extLst>
              <a:ext uri="{FF2B5EF4-FFF2-40B4-BE49-F238E27FC236}">
                <a16:creationId xmlns:a16="http://schemas.microsoft.com/office/drawing/2014/main" id="{2A6855F3-0626-4C52-9A33-9E2DECF75E45}"/>
              </a:ext>
            </a:extLst>
          </p:cNvPr>
          <p:cNvSpPr>
            <a:spLocks noGrp="1"/>
          </p:cNvSpPr>
          <p:nvPr>
            <p:ph idx="1"/>
          </p:nvPr>
        </p:nvSpPr>
        <p:spPr/>
        <p:txBody>
          <a:bodyPr>
            <a:normAutofit/>
          </a:bodyPr>
          <a:lstStyle/>
          <a:p>
            <a:r>
              <a:rPr lang="en-GB" sz="2800" dirty="0"/>
              <a:t>God is not a slave-driver, asking us to make bricks without straw!</a:t>
            </a:r>
          </a:p>
          <a:p>
            <a:r>
              <a:rPr lang="en-GB" sz="2800" dirty="0"/>
              <a:t>Exodus 3:7-6	God sees – hears – is concerned – comes 				down</a:t>
            </a:r>
          </a:p>
          <a:p>
            <a:r>
              <a:rPr lang="en-GB" sz="2800" dirty="0"/>
              <a:t>Isaiah 40:11	The Good Shepherd tends – gathers – carries 			leads</a:t>
            </a:r>
          </a:p>
        </p:txBody>
      </p:sp>
      <p:sp>
        <p:nvSpPr>
          <p:cNvPr id="4" name="Footer Placeholder 3">
            <a:extLst>
              <a:ext uri="{FF2B5EF4-FFF2-40B4-BE49-F238E27FC236}">
                <a16:creationId xmlns:a16="http://schemas.microsoft.com/office/drawing/2014/main" id="{AC36455E-E349-1E40-BBBE-A7E5FF688635}"/>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1902658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DF216-A711-4ED5-A605-FB9B61E38238}"/>
              </a:ext>
            </a:extLst>
          </p:cNvPr>
          <p:cNvSpPr>
            <a:spLocks noGrp="1"/>
          </p:cNvSpPr>
          <p:nvPr>
            <p:ph type="title"/>
          </p:nvPr>
        </p:nvSpPr>
        <p:spPr/>
        <p:txBody>
          <a:bodyPr/>
          <a:lstStyle/>
          <a:p>
            <a:r>
              <a:rPr lang="en-GB" dirty="0"/>
              <a:t>Is self-care valid?</a:t>
            </a:r>
            <a:br>
              <a:rPr lang="en-GB" dirty="0"/>
            </a:br>
            <a:r>
              <a:rPr lang="en-GB" dirty="0"/>
              <a:t>2 – THE EXAMPLE OF JESUS</a:t>
            </a:r>
          </a:p>
        </p:txBody>
      </p:sp>
      <p:sp>
        <p:nvSpPr>
          <p:cNvPr id="3" name="Content Placeholder 2">
            <a:extLst>
              <a:ext uri="{FF2B5EF4-FFF2-40B4-BE49-F238E27FC236}">
                <a16:creationId xmlns:a16="http://schemas.microsoft.com/office/drawing/2014/main" id="{5AA1B6E0-F05E-4CB3-B88A-B487C6B5EBD7}"/>
              </a:ext>
            </a:extLst>
          </p:cNvPr>
          <p:cNvSpPr>
            <a:spLocks noGrp="1"/>
          </p:cNvSpPr>
          <p:nvPr>
            <p:ph idx="1"/>
          </p:nvPr>
        </p:nvSpPr>
        <p:spPr/>
        <p:txBody>
          <a:bodyPr>
            <a:normAutofit/>
          </a:bodyPr>
          <a:lstStyle/>
          <a:p>
            <a:r>
              <a:rPr lang="en-GB" sz="2800" dirty="0"/>
              <a:t>John 4:6		Taking time for a breather</a:t>
            </a:r>
          </a:p>
          <a:p>
            <a:r>
              <a:rPr lang="en-GB" sz="2800" dirty="0"/>
              <a:t>Mark 1:35-38	Choosing to be alone</a:t>
            </a:r>
          </a:p>
          <a:p>
            <a:r>
              <a:rPr lang="en-GB" sz="2800" dirty="0"/>
              <a:t>Mark 6:30-32	Training his disciples</a:t>
            </a:r>
          </a:p>
          <a:p>
            <a:r>
              <a:rPr lang="en-GB" sz="2800" dirty="0"/>
              <a:t>John 11:1-3	The home at Bethany</a:t>
            </a:r>
          </a:p>
          <a:p>
            <a:r>
              <a:rPr lang="en-GB" sz="2800" dirty="0"/>
              <a:t>John 12:36		Hiding himself!</a:t>
            </a:r>
          </a:p>
          <a:p>
            <a:endParaRPr lang="en-GB" dirty="0"/>
          </a:p>
        </p:txBody>
      </p:sp>
      <p:sp>
        <p:nvSpPr>
          <p:cNvPr id="4" name="Footer Placeholder 3">
            <a:extLst>
              <a:ext uri="{FF2B5EF4-FFF2-40B4-BE49-F238E27FC236}">
                <a16:creationId xmlns:a16="http://schemas.microsoft.com/office/drawing/2014/main" id="{8884B39E-FF93-8F4C-93CF-298BAD4A5565}"/>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2036384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227307-66E5-4C8C-8944-C480AD016852}"/>
              </a:ext>
            </a:extLst>
          </p:cNvPr>
          <p:cNvSpPr txBox="1"/>
          <p:nvPr/>
        </p:nvSpPr>
        <p:spPr>
          <a:xfrm>
            <a:off x="1509204" y="745724"/>
            <a:ext cx="9676660" cy="4524315"/>
          </a:xfrm>
          <a:prstGeom prst="rect">
            <a:avLst/>
          </a:prstGeom>
          <a:noFill/>
        </p:spPr>
        <p:txBody>
          <a:bodyPr wrap="square">
            <a:spAutoFit/>
          </a:bodyPr>
          <a:lstStyle/>
          <a:p>
            <a:r>
              <a:rPr lang="en-GB" sz="3200" b="1" dirty="0"/>
              <a:t>"Are you tired? Worn out? Burned out on religion? Come to me. Get away with me and you'll recover your life. I'll show you how to take a real rest. Walk with me and work with me—watch how I do it. Learn the unforced rhythms of grace. I won't lay anything heavy or ill-fitting on you. Keep company with me and you'll learn to live freely and lightly."    </a:t>
            </a:r>
          </a:p>
          <a:p>
            <a:r>
              <a:rPr lang="en-GB" sz="3200" b="1" dirty="0"/>
              <a:t>Matthew 11 :28-30 The Message</a:t>
            </a:r>
          </a:p>
        </p:txBody>
      </p:sp>
      <p:sp>
        <p:nvSpPr>
          <p:cNvPr id="2" name="Footer Placeholder 1">
            <a:extLst>
              <a:ext uri="{FF2B5EF4-FFF2-40B4-BE49-F238E27FC236}">
                <a16:creationId xmlns:a16="http://schemas.microsoft.com/office/drawing/2014/main" id="{9BD81B7E-EE9C-0341-AFF9-D2017C62F5CB}"/>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3040595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D80A0-225C-47D5-81F9-F169CB68024A}"/>
              </a:ext>
            </a:extLst>
          </p:cNvPr>
          <p:cNvSpPr>
            <a:spLocks noGrp="1"/>
          </p:cNvSpPr>
          <p:nvPr>
            <p:ph type="title"/>
          </p:nvPr>
        </p:nvSpPr>
        <p:spPr>
          <a:xfrm>
            <a:off x="1451579" y="488273"/>
            <a:ext cx="9603275" cy="1012053"/>
          </a:xfrm>
        </p:spPr>
        <p:txBody>
          <a:bodyPr/>
          <a:lstStyle/>
          <a:p>
            <a:r>
              <a:rPr lang="en-GB" dirty="0"/>
              <a:t>Is self-care valid?</a:t>
            </a:r>
            <a:br>
              <a:rPr lang="en-GB" dirty="0"/>
            </a:br>
            <a:r>
              <a:rPr lang="en-GB" dirty="0"/>
              <a:t>3 – THE TEACHING OF SCRIPTURE</a:t>
            </a:r>
          </a:p>
        </p:txBody>
      </p:sp>
      <p:sp>
        <p:nvSpPr>
          <p:cNvPr id="3" name="Content Placeholder 2">
            <a:extLst>
              <a:ext uri="{FF2B5EF4-FFF2-40B4-BE49-F238E27FC236}">
                <a16:creationId xmlns:a16="http://schemas.microsoft.com/office/drawing/2014/main" id="{566AC3A1-ED1D-47BD-9D2C-58B8D35A88A6}"/>
              </a:ext>
            </a:extLst>
          </p:cNvPr>
          <p:cNvSpPr>
            <a:spLocks noGrp="1"/>
          </p:cNvSpPr>
          <p:nvPr>
            <p:ph idx="1"/>
          </p:nvPr>
        </p:nvSpPr>
        <p:spPr>
          <a:xfrm>
            <a:off x="1451579" y="1837678"/>
            <a:ext cx="9603275" cy="3628667"/>
          </a:xfrm>
        </p:spPr>
        <p:txBody>
          <a:bodyPr>
            <a:normAutofit/>
          </a:bodyPr>
          <a:lstStyle/>
          <a:p>
            <a:endParaRPr lang="en-GB" dirty="0"/>
          </a:p>
          <a:p>
            <a:endParaRPr lang="en-GB" dirty="0"/>
          </a:p>
        </p:txBody>
      </p:sp>
      <p:sp>
        <p:nvSpPr>
          <p:cNvPr id="5" name="TextBox 4">
            <a:extLst>
              <a:ext uri="{FF2B5EF4-FFF2-40B4-BE49-F238E27FC236}">
                <a16:creationId xmlns:a16="http://schemas.microsoft.com/office/drawing/2014/main" id="{24644F21-B4AB-400C-A132-518CF5EA9DE8}"/>
              </a:ext>
            </a:extLst>
          </p:cNvPr>
          <p:cNvSpPr txBox="1"/>
          <p:nvPr/>
        </p:nvSpPr>
        <p:spPr>
          <a:xfrm>
            <a:off x="1642369" y="2228296"/>
            <a:ext cx="9889724" cy="3108543"/>
          </a:xfrm>
          <a:prstGeom prst="rect">
            <a:avLst/>
          </a:prstGeom>
          <a:noFill/>
        </p:spPr>
        <p:txBody>
          <a:bodyPr wrap="square">
            <a:spAutoFit/>
          </a:bodyPr>
          <a:lstStyle/>
          <a:p>
            <a:r>
              <a:rPr lang="en-GB" sz="2800" dirty="0"/>
              <a:t>Psalm 23:2-3		He restores my soul</a:t>
            </a:r>
          </a:p>
          <a:p>
            <a:endParaRPr lang="en-GB" sz="2800" dirty="0"/>
          </a:p>
          <a:p>
            <a:r>
              <a:rPr lang="en-GB" sz="2800" dirty="0"/>
              <a:t>Proverbs 4:23	Guard your heart</a:t>
            </a:r>
          </a:p>
          <a:p>
            <a:endParaRPr lang="en-GB" sz="2800" dirty="0"/>
          </a:p>
          <a:p>
            <a:r>
              <a:rPr lang="en-GB" sz="2800" dirty="0"/>
              <a:t>Philemon v7		Refreshing the hearts of the saints</a:t>
            </a:r>
          </a:p>
          <a:p>
            <a:endParaRPr lang="en-GB" sz="2800" dirty="0"/>
          </a:p>
          <a:p>
            <a:r>
              <a:rPr lang="en-GB" sz="2800" dirty="0"/>
              <a:t>1Cor 16:17-18	Men who served others and refreshed them</a:t>
            </a:r>
          </a:p>
        </p:txBody>
      </p:sp>
      <p:sp>
        <p:nvSpPr>
          <p:cNvPr id="4" name="Footer Placeholder 3">
            <a:extLst>
              <a:ext uri="{FF2B5EF4-FFF2-40B4-BE49-F238E27FC236}">
                <a16:creationId xmlns:a16="http://schemas.microsoft.com/office/drawing/2014/main" id="{8C543535-0137-324D-A7E6-1CA3F6C662D5}"/>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495942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9C210-6A88-4273-A120-C1C8EC5DFD62}"/>
              </a:ext>
            </a:extLst>
          </p:cNvPr>
          <p:cNvSpPr>
            <a:spLocks noGrp="1"/>
          </p:cNvSpPr>
          <p:nvPr>
            <p:ph type="title"/>
          </p:nvPr>
        </p:nvSpPr>
        <p:spPr/>
        <p:txBody>
          <a:bodyPr/>
          <a:lstStyle/>
          <a:p>
            <a:r>
              <a:rPr lang="en-GB" dirty="0"/>
              <a:t>IS SELF-CARE VALID?</a:t>
            </a:r>
            <a:br>
              <a:rPr lang="en-GB" dirty="0"/>
            </a:br>
            <a:r>
              <a:rPr lang="en-GB" dirty="0"/>
              <a:t>3 – THE TEACHING OF SCRIPTURE</a:t>
            </a:r>
          </a:p>
        </p:txBody>
      </p:sp>
      <p:sp>
        <p:nvSpPr>
          <p:cNvPr id="3" name="Content Placeholder 2">
            <a:extLst>
              <a:ext uri="{FF2B5EF4-FFF2-40B4-BE49-F238E27FC236}">
                <a16:creationId xmlns:a16="http://schemas.microsoft.com/office/drawing/2014/main" id="{C17CA135-0330-4FD9-B7C2-E24F7810C1A7}"/>
              </a:ext>
            </a:extLst>
          </p:cNvPr>
          <p:cNvSpPr>
            <a:spLocks noGrp="1"/>
          </p:cNvSpPr>
          <p:nvPr>
            <p:ph idx="1"/>
          </p:nvPr>
        </p:nvSpPr>
        <p:spPr/>
        <p:txBody>
          <a:bodyPr>
            <a:normAutofit lnSpcReduction="10000"/>
          </a:bodyPr>
          <a:lstStyle/>
          <a:p>
            <a:r>
              <a:rPr lang="en-GB" sz="2800" dirty="0"/>
              <a:t>Romans 16:23	Gaius and his hospitality</a:t>
            </a:r>
          </a:p>
          <a:p>
            <a:r>
              <a:rPr lang="en-GB" sz="2800" dirty="0"/>
              <a:t>2Timothty 4:13	Blankets, books and something to write on</a:t>
            </a:r>
          </a:p>
          <a:p>
            <a:r>
              <a:rPr lang="en-GB" sz="2800" dirty="0"/>
              <a:t>1Timothy 4:16	Watch your life closely</a:t>
            </a:r>
          </a:p>
          <a:p>
            <a:r>
              <a:rPr lang="en-GB" sz="2800" dirty="0"/>
              <a:t>Ephesians 5:15	Be very careful how you live.</a:t>
            </a:r>
          </a:p>
          <a:p>
            <a:r>
              <a:rPr lang="en-GB" sz="2800" dirty="0"/>
              <a:t>Lev 19:18		Loving others as we love ourselves (also Matt 			23:37-40)</a:t>
            </a:r>
          </a:p>
          <a:p>
            <a:endParaRPr lang="en-GB" sz="2800" dirty="0"/>
          </a:p>
          <a:p>
            <a:pPr marL="0" indent="0">
              <a:buNone/>
            </a:pPr>
            <a:endParaRPr lang="en-GB" dirty="0"/>
          </a:p>
        </p:txBody>
      </p:sp>
      <p:sp>
        <p:nvSpPr>
          <p:cNvPr id="4" name="Footer Placeholder 3">
            <a:extLst>
              <a:ext uri="{FF2B5EF4-FFF2-40B4-BE49-F238E27FC236}">
                <a16:creationId xmlns:a16="http://schemas.microsoft.com/office/drawing/2014/main" id="{FEFD99C9-88D3-564D-B3F2-5099E96EDF42}"/>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1266007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58FEE-D76C-4641-B630-E8282323D00B}"/>
              </a:ext>
            </a:extLst>
          </p:cNvPr>
          <p:cNvSpPr>
            <a:spLocks noGrp="1"/>
          </p:cNvSpPr>
          <p:nvPr>
            <p:ph type="title"/>
          </p:nvPr>
        </p:nvSpPr>
        <p:spPr/>
        <p:txBody>
          <a:bodyPr/>
          <a:lstStyle/>
          <a:p>
            <a:r>
              <a:rPr lang="en-GB" dirty="0"/>
              <a:t>Is self-care valid?</a:t>
            </a:r>
            <a:br>
              <a:rPr lang="en-GB" dirty="0"/>
            </a:br>
            <a:r>
              <a:rPr lang="en-GB" dirty="0"/>
              <a:t>4 – the wisdom of lived experience</a:t>
            </a:r>
          </a:p>
        </p:txBody>
      </p:sp>
      <p:sp>
        <p:nvSpPr>
          <p:cNvPr id="3" name="Content Placeholder 2">
            <a:extLst>
              <a:ext uri="{FF2B5EF4-FFF2-40B4-BE49-F238E27FC236}">
                <a16:creationId xmlns:a16="http://schemas.microsoft.com/office/drawing/2014/main" id="{907C9D6A-A9F1-48C6-AE94-451E30320F64}"/>
              </a:ext>
            </a:extLst>
          </p:cNvPr>
          <p:cNvSpPr>
            <a:spLocks noGrp="1"/>
          </p:cNvSpPr>
          <p:nvPr>
            <p:ph idx="1"/>
          </p:nvPr>
        </p:nvSpPr>
        <p:spPr/>
        <p:txBody>
          <a:bodyPr>
            <a:normAutofit/>
          </a:bodyPr>
          <a:lstStyle/>
          <a:p>
            <a:pPr marL="0" indent="0">
              <a:buNone/>
            </a:pPr>
            <a:r>
              <a:rPr lang="en-GB" sz="2800" dirty="0"/>
              <a:t>We steward our souls by caring for them well. How can we continually give what we do not have? Caring for the soul is an act through which God can replenish your heart, restore your soul, and revive your day so that you can meet the challenges of life, work, and relationships... </a:t>
            </a:r>
          </a:p>
          <a:p>
            <a:pPr marL="0" indent="0">
              <a:buNone/>
            </a:pPr>
            <a:r>
              <a:rPr lang="en-GB" sz="2800" dirty="0"/>
              <a:t>Stephen W Smith</a:t>
            </a:r>
          </a:p>
          <a:p>
            <a:endParaRPr lang="en-GB" dirty="0"/>
          </a:p>
        </p:txBody>
      </p:sp>
      <p:sp>
        <p:nvSpPr>
          <p:cNvPr id="4" name="Footer Placeholder 3">
            <a:extLst>
              <a:ext uri="{FF2B5EF4-FFF2-40B4-BE49-F238E27FC236}">
                <a16:creationId xmlns:a16="http://schemas.microsoft.com/office/drawing/2014/main" id="{E03E2291-7971-0D49-BB15-4F7533AEE456}"/>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1373422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58FEE-D76C-4641-B630-E8282323D00B}"/>
              </a:ext>
            </a:extLst>
          </p:cNvPr>
          <p:cNvSpPr>
            <a:spLocks noGrp="1"/>
          </p:cNvSpPr>
          <p:nvPr>
            <p:ph type="title"/>
          </p:nvPr>
        </p:nvSpPr>
        <p:spPr/>
        <p:txBody>
          <a:bodyPr/>
          <a:lstStyle/>
          <a:p>
            <a:r>
              <a:rPr lang="en-GB" dirty="0"/>
              <a:t>Is self-care valid?</a:t>
            </a:r>
            <a:br>
              <a:rPr lang="en-GB" dirty="0"/>
            </a:br>
            <a:r>
              <a:rPr lang="en-GB" dirty="0"/>
              <a:t>4 – the wisdom of lived experience</a:t>
            </a:r>
          </a:p>
        </p:txBody>
      </p:sp>
      <p:sp>
        <p:nvSpPr>
          <p:cNvPr id="3" name="Content Placeholder 2">
            <a:extLst>
              <a:ext uri="{FF2B5EF4-FFF2-40B4-BE49-F238E27FC236}">
                <a16:creationId xmlns:a16="http://schemas.microsoft.com/office/drawing/2014/main" id="{907C9D6A-A9F1-48C6-AE94-451E30320F64}"/>
              </a:ext>
            </a:extLst>
          </p:cNvPr>
          <p:cNvSpPr>
            <a:spLocks noGrp="1"/>
          </p:cNvSpPr>
          <p:nvPr>
            <p:ph idx="1"/>
          </p:nvPr>
        </p:nvSpPr>
        <p:spPr/>
        <p:txBody>
          <a:bodyPr>
            <a:normAutofit/>
          </a:bodyPr>
          <a:lstStyle/>
          <a:p>
            <a:pPr marL="0" indent="0">
              <a:buNone/>
            </a:pPr>
            <a:r>
              <a:rPr lang="en-GB" sz="2800" dirty="0"/>
              <a:t>We forfeit our souls every single time we choose to drain ourselves and not replenish ourselves; run on empty rather than stopping and intentionally doing the things that will bring us life; burnout rather than live meaningful, significant, and impactful lives that are enjoyable and life-giving to others.  </a:t>
            </a:r>
          </a:p>
          <a:p>
            <a:pPr marL="0" indent="0">
              <a:buNone/>
            </a:pPr>
            <a:r>
              <a:rPr lang="en-GB" sz="2800" dirty="0"/>
              <a:t>Stephen W Smith</a:t>
            </a:r>
          </a:p>
          <a:p>
            <a:endParaRPr lang="en-GB" dirty="0"/>
          </a:p>
        </p:txBody>
      </p:sp>
      <p:sp>
        <p:nvSpPr>
          <p:cNvPr id="4" name="Footer Placeholder 3">
            <a:extLst>
              <a:ext uri="{FF2B5EF4-FFF2-40B4-BE49-F238E27FC236}">
                <a16:creationId xmlns:a16="http://schemas.microsoft.com/office/drawing/2014/main" id="{4C758A51-41D5-9345-A87B-DCD21AF7845D}"/>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633997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CEB5F-9325-4C10-85E3-5B4FD0964485}"/>
              </a:ext>
            </a:extLst>
          </p:cNvPr>
          <p:cNvSpPr>
            <a:spLocks noGrp="1"/>
          </p:cNvSpPr>
          <p:nvPr>
            <p:ph type="title"/>
          </p:nvPr>
        </p:nvSpPr>
        <p:spPr/>
        <p:txBody>
          <a:bodyPr/>
          <a:lstStyle/>
          <a:p>
            <a:r>
              <a:rPr lang="en-GB" dirty="0"/>
              <a:t>Is self-care valid?</a:t>
            </a:r>
            <a:br>
              <a:rPr lang="en-GB" dirty="0"/>
            </a:br>
            <a:r>
              <a:rPr lang="en-GB" dirty="0"/>
              <a:t>4 – the wisdom of lived experience</a:t>
            </a:r>
          </a:p>
        </p:txBody>
      </p:sp>
      <p:sp>
        <p:nvSpPr>
          <p:cNvPr id="3" name="Content Placeholder 2">
            <a:extLst>
              <a:ext uri="{FF2B5EF4-FFF2-40B4-BE49-F238E27FC236}">
                <a16:creationId xmlns:a16="http://schemas.microsoft.com/office/drawing/2014/main" id="{4CA3FD5B-3218-41C7-AF33-4EF045F5D14B}"/>
              </a:ext>
            </a:extLst>
          </p:cNvPr>
          <p:cNvSpPr>
            <a:spLocks noGrp="1"/>
          </p:cNvSpPr>
          <p:nvPr>
            <p:ph idx="1"/>
          </p:nvPr>
        </p:nvSpPr>
        <p:spPr/>
        <p:txBody>
          <a:bodyPr/>
          <a:lstStyle/>
          <a:p>
            <a:pPr marL="0" indent="0">
              <a:buNone/>
            </a:pPr>
            <a:r>
              <a:rPr lang="en-GB" sz="2800" dirty="0"/>
              <a:t>To allow oneself to be carried away by a multitude of conflicting concerns, to surrender to too many demands, to commit oneself to too many projects, to want to help everyone is to succumb to violence. </a:t>
            </a:r>
          </a:p>
          <a:p>
            <a:pPr marL="0" indent="0">
              <a:buNone/>
            </a:pPr>
            <a:r>
              <a:rPr lang="en-GB" sz="2800" dirty="0"/>
              <a:t>Thomas Merton</a:t>
            </a:r>
          </a:p>
          <a:p>
            <a:endParaRPr lang="en-GB" dirty="0"/>
          </a:p>
          <a:p>
            <a:endParaRPr lang="en-GB" dirty="0"/>
          </a:p>
        </p:txBody>
      </p:sp>
      <p:sp>
        <p:nvSpPr>
          <p:cNvPr id="4" name="Footer Placeholder 3">
            <a:extLst>
              <a:ext uri="{FF2B5EF4-FFF2-40B4-BE49-F238E27FC236}">
                <a16:creationId xmlns:a16="http://schemas.microsoft.com/office/drawing/2014/main" id="{B38244F2-D33B-9C40-AE89-CA0CCA0C933D}"/>
              </a:ext>
            </a:extLst>
          </p:cNvPr>
          <p:cNvSpPr>
            <a:spLocks noGrp="1"/>
          </p:cNvSpPr>
          <p:nvPr>
            <p:ph type="ftr" sz="quarter" idx="11"/>
          </p:nvPr>
        </p:nvSpPr>
        <p:spPr/>
        <p:txBody>
          <a:bodyPr/>
          <a:lstStyle/>
          <a:p>
            <a:r>
              <a:rPr lang="en-GB"/>
              <a:t>Tony Horsfall | fieldpartner.org</a:t>
            </a:r>
          </a:p>
        </p:txBody>
      </p:sp>
    </p:spTree>
    <p:extLst>
      <p:ext uri="{BB962C8B-B14F-4D97-AF65-F5344CB8AC3E}">
        <p14:creationId xmlns:p14="http://schemas.microsoft.com/office/powerpoint/2010/main" val="40174751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289</TotalTime>
  <Words>1133</Words>
  <Application>Microsoft Macintosh PowerPoint</Application>
  <PresentationFormat>Widescreen</PresentationFormat>
  <Paragraphs>110</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Gill Sans MT</vt:lpstr>
      <vt:lpstr>Gallery</vt:lpstr>
      <vt:lpstr>SELF-CARE FOR GOD’S SERVANTS</vt:lpstr>
      <vt:lpstr>IS SELF-CARE VALID? 1- THE CHARACTER OF GOD</vt:lpstr>
      <vt:lpstr>Is self-care valid? 2 – THE EXAMPLE OF JESUS</vt:lpstr>
      <vt:lpstr>PowerPoint Presentation</vt:lpstr>
      <vt:lpstr>Is self-care valid? 3 – THE TEACHING OF SCRIPTURE</vt:lpstr>
      <vt:lpstr>IS SELF-CARE VALID? 3 – THE TEACHING OF SCRIPTURE</vt:lpstr>
      <vt:lpstr>Is self-care valid? 4 – the wisdom of lived experience</vt:lpstr>
      <vt:lpstr>Is self-care valid? 4 – the wisdom of lived experience</vt:lpstr>
      <vt:lpstr>Is self-care valid? 4 – the wisdom of lived experience</vt:lpstr>
      <vt:lpstr>DANGER SIGNALS (1)</vt:lpstr>
      <vt:lpstr>DANGER SIGNALS (2)</vt:lpstr>
      <vt:lpstr>HoW ARE YOU DOING?</vt:lpstr>
      <vt:lpstr>HOW ARE YOU DOING?</vt:lpstr>
      <vt:lpstr>How are you doing?</vt:lpstr>
      <vt:lpstr>The discipline of stopping</vt:lpstr>
      <vt:lpstr>Practice sabbath rest</vt:lpstr>
      <vt:lpstr>Keeping sabbath</vt:lpstr>
      <vt:lpstr>PowerPoint Presentation</vt:lpstr>
      <vt:lpstr>The importance of leisure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SELF-CARE FOR GOD’S SERVANTS</dc:title>
  <dc:creator>Tony Horsfall</dc:creator>
  <cp:lastModifiedBy>Adam Thomas Steer</cp:lastModifiedBy>
  <cp:revision>13</cp:revision>
  <cp:lastPrinted>2021-06-17T10:52:03Z</cp:lastPrinted>
  <dcterms:created xsi:type="dcterms:W3CDTF">2021-06-14T10:34:34Z</dcterms:created>
  <dcterms:modified xsi:type="dcterms:W3CDTF">2021-06-17T10:52:34Z</dcterms:modified>
</cp:coreProperties>
</file>